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Droid Serif" charset="1" panose="02020600060500020200"/>
      <p:regular r:id="rId20"/>
    </p:embeddedFont>
    <p:embeddedFont>
      <p:font typeface="Montserrat" charset="1" panose="00000500000000000000"/>
      <p:regular r:id="rId21"/>
    </p:embeddedFont>
    <p:embeddedFont>
      <p:font typeface="Droid Serif Bold" charset="1" panose="02020800060500020200"/>
      <p:regular r:id="rId22"/>
    </p:embeddedFont>
    <p:embeddedFont>
      <p:font typeface="Montserrat Bold" charset="1" panose="00000800000000000000"/>
      <p:regular r:id="rId23"/>
    </p:embeddedFont>
    <p:embeddedFont>
      <p:font typeface="Inter Bold" charset="1" panose="020B0802030000000004"/>
      <p:regular r:id="rId24"/>
    </p:embeddedFont>
    <p:embeddedFont>
      <p:font typeface="Montserrat Classic" charset="1" panose="000005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2.jpeg>
</file>

<file path=ppt/media/image3.jpeg>
</file>

<file path=ppt/media/image4.png>
</file>

<file path=ppt/media/image5.svg>
</file>

<file path=ppt/media/image6.jpe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250705" y="0"/>
            <a:ext cx="9037295" cy="10287000"/>
          </a:xfrm>
          <a:custGeom>
            <a:avLst/>
            <a:gdLst/>
            <a:ahLst/>
            <a:cxnLst/>
            <a:rect r="r" b="b" t="t" l="l"/>
            <a:pathLst>
              <a:path h="10287000" w="9037295">
                <a:moveTo>
                  <a:pt x="0" y="0"/>
                </a:moveTo>
                <a:lnTo>
                  <a:pt x="9037295" y="0"/>
                </a:lnTo>
                <a:lnTo>
                  <a:pt x="903729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36962" t="0" r="-33886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984822" y="603377"/>
            <a:ext cx="7664178" cy="9267563"/>
            <a:chOff x="0" y="0"/>
            <a:chExt cx="2018549" cy="24408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18549" cy="2440840"/>
            </a:xfrm>
            <a:custGeom>
              <a:avLst/>
              <a:gdLst/>
              <a:ahLst/>
              <a:cxnLst/>
              <a:rect r="r" b="b" t="t" l="l"/>
              <a:pathLst>
                <a:path h="2440840" w="2018549">
                  <a:moveTo>
                    <a:pt x="0" y="0"/>
                  </a:moveTo>
                  <a:lnTo>
                    <a:pt x="2018549" y="0"/>
                  </a:lnTo>
                  <a:lnTo>
                    <a:pt x="2018549" y="2440840"/>
                  </a:lnTo>
                  <a:lnTo>
                    <a:pt x="0" y="24408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2018549" cy="2412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45842" y="1712909"/>
            <a:ext cx="8467999" cy="352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240"/>
              </a:lnSpc>
            </a:pPr>
            <a:r>
              <a:rPr lang="en-US" sz="7700">
                <a:solidFill>
                  <a:srgbClr val="D8A25E"/>
                </a:solidFill>
                <a:latin typeface="Droid Serif"/>
                <a:ea typeface="Droid Serif"/>
                <a:cs typeface="Droid Serif"/>
                <a:sym typeface="Droid Serif"/>
              </a:rPr>
              <a:t>AUTOMATED LEGAL CLAUSE CHECKER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62551" y="8379393"/>
            <a:ext cx="6433568" cy="1741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9"/>
              </a:lnSpc>
            </a:pPr>
            <a:r>
              <a:rPr lang="en-US" sz="179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Group: 28</a:t>
            </a:r>
          </a:p>
          <a:p>
            <a:pPr algn="ctr">
              <a:lnSpc>
                <a:spcPts val="3599"/>
              </a:lnSpc>
            </a:pPr>
            <a:r>
              <a:rPr lang="en-US" sz="179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Khoury College of Computer Sciences</a:t>
            </a:r>
          </a:p>
          <a:p>
            <a:pPr algn="ctr">
              <a:lnSpc>
                <a:spcPts val="3599"/>
              </a:lnSpc>
            </a:pPr>
            <a:r>
              <a:rPr lang="en-US" sz="179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Northeastern University, Boston, USA</a:t>
            </a:r>
          </a:p>
          <a:p>
            <a:pPr algn="ctr">
              <a:lnSpc>
                <a:spcPts val="359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45842" y="6971597"/>
            <a:ext cx="6433568" cy="1293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99"/>
              </a:lnSpc>
            </a:pPr>
            <a:r>
              <a:rPr lang="en-US" sz="179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Devadarshini Pazhanivel Thenmozhi</a:t>
            </a:r>
          </a:p>
          <a:p>
            <a:pPr algn="just">
              <a:lnSpc>
                <a:spcPts val="3599"/>
              </a:lnSpc>
            </a:pPr>
            <a:r>
              <a:rPr lang="en-US" sz="179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Sharon Jennifer Justin Devaraj</a:t>
            </a:r>
          </a:p>
          <a:p>
            <a:pPr algn="just">
              <a:lnSpc>
                <a:spcPts val="359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45842" y="6560355"/>
            <a:ext cx="4502464" cy="292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133"/>
              </a:lnSpc>
              <a:spcBef>
                <a:spcPct val="0"/>
              </a:spcBef>
            </a:pPr>
            <a:r>
              <a:rPr lang="en-US" sz="2199" spc="-98">
                <a:solidFill>
                  <a:srgbClr val="D8A25E"/>
                </a:solidFill>
                <a:latin typeface="Droid Serif"/>
                <a:ea typeface="Droid Serif"/>
                <a:cs typeface="Droid Serif"/>
                <a:sym typeface="Droid Serif"/>
              </a:rPr>
              <a:t>PRESENTED BY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594404" y="-842402"/>
            <a:ext cx="17134880" cy="4483320"/>
            <a:chOff x="0" y="0"/>
            <a:chExt cx="4512890" cy="1180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12890" cy="1180792"/>
            </a:xfrm>
            <a:custGeom>
              <a:avLst/>
              <a:gdLst/>
              <a:ahLst/>
              <a:cxnLst/>
              <a:rect r="r" b="b" t="t" l="l"/>
              <a:pathLst>
                <a:path h="1180792" w="4512890">
                  <a:moveTo>
                    <a:pt x="0" y="0"/>
                  </a:moveTo>
                  <a:lnTo>
                    <a:pt x="4512890" y="0"/>
                  </a:lnTo>
                  <a:lnTo>
                    <a:pt x="4512890" y="1180792"/>
                  </a:lnTo>
                  <a:lnTo>
                    <a:pt x="0" y="11807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4512890" cy="11522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952800" y="4209856"/>
            <a:ext cx="9166023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b="true" sz="8000" spc="-360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Demo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14843" y="-425625"/>
            <a:ext cx="7451278" cy="11138251"/>
          </a:xfrm>
          <a:custGeom>
            <a:avLst/>
            <a:gdLst/>
            <a:ahLst/>
            <a:cxnLst/>
            <a:rect r="r" b="b" t="t" l="l"/>
            <a:pathLst>
              <a:path h="11138251" w="7451278">
                <a:moveTo>
                  <a:pt x="0" y="0"/>
                </a:moveTo>
                <a:lnTo>
                  <a:pt x="7451278" y="0"/>
                </a:lnTo>
                <a:lnTo>
                  <a:pt x="7451278" y="11138250"/>
                </a:lnTo>
                <a:lnTo>
                  <a:pt x="0" y="111382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70559" t="0" r="-70559" b="-746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157676"/>
            <a:ext cx="7644158" cy="116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42"/>
              </a:lnSpc>
            </a:pPr>
            <a:r>
              <a:rPr lang="en-US" b="true" sz="7535" spc="-339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Results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10656" y="2590848"/>
            <a:ext cx="10754234" cy="6528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Baseline models used TF-IDF features with Logistic Regression and Random Forest.</a:t>
            </a:r>
          </a:p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Tr</a:t>
            </a: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ansformers included BERT, RoBERTa, and LegalBERT fine-tuned for clause classification.</a:t>
            </a:r>
          </a:p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Transformers outperformed baselines in capturing complex legal language.</a:t>
            </a:r>
          </a:p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Leg</a:t>
            </a: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alBERT and RoBERTa handled rare clause types more effectively than BERT and baselines.</a:t>
            </a:r>
          </a:p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Baselines were faster to trai</a:t>
            </a: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n</a:t>
            </a: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 but had lower recall for nuanced clauses.</a:t>
            </a:r>
          </a:p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Overall, transformers achieved the best balance of precision and recall.</a:t>
            </a:r>
          </a:p>
          <a:p>
            <a:pPr algn="just">
              <a:lnSpc>
                <a:spcPts val="4799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3826149" y="-3067402"/>
            <a:ext cx="4814333" cy="15992254"/>
            <a:chOff x="0" y="0"/>
            <a:chExt cx="1267973" cy="42119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67973" cy="4211951"/>
            </a:xfrm>
            <a:custGeom>
              <a:avLst/>
              <a:gdLst/>
              <a:ahLst/>
              <a:cxnLst/>
              <a:rect r="r" b="b" t="t" l="l"/>
              <a:pathLst>
                <a:path h="4211951" w="1267973">
                  <a:moveTo>
                    <a:pt x="0" y="0"/>
                  </a:moveTo>
                  <a:lnTo>
                    <a:pt x="1267973" y="0"/>
                  </a:lnTo>
                  <a:lnTo>
                    <a:pt x="1267973" y="4211951"/>
                  </a:lnTo>
                  <a:lnTo>
                    <a:pt x="0" y="42119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1267973" cy="41833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1874" y="0"/>
            <a:ext cx="3626439" cy="10287000"/>
          </a:xfrm>
          <a:custGeom>
            <a:avLst/>
            <a:gdLst/>
            <a:ahLst/>
            <a:cxnLst/>
            <a:rect r="r" b="b" t="t" l="l"/>
            <a:pathLst>
              <a:path h="10287000" w="3626439">
                <a:moveTo>
                  <a:pt x="0" y="0"/>
                </a:moveTo>
                <a:lnTo>
                  <a:pt x="3626439" y="0"/>
                </a:lnTo>
                <a:lnTo>
                  <a:pt x="362643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199255" t="-29022" r="0" b="-290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614375" y="401935"/>
            <a:ext cx="6359323" cy="9267563"/>
            <a:chOff x="0" y="0"/>
            <a:chExt cx="1674883" cy="24408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74883" cy="2440840"/>
            </a:xfrm>
            <a:custGeom>
              <a:avLst/>
              <a:gdLst/>
              <a:ahLst/>
              <a:cxnLst/>
              <a:rect r="r" b="b" t="t" l="l"/>
              <a:pathLst>
                <a:path h="2440840" w="1674883">
                  <a:moveTo>
                    <a:pt x="0" y="0"/>
                  </a:moveTo>
                  <a:lnTo>
                    <a:pt x="1674883" y="0"/>
                  </a:lnTo>
                  <a:lnTo>
                    <a:pt x="1674883" y="2440840"/>
                  </a:lnTo>
                  <a:lnTo>
                    <a:pt x="0" y="24408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1674883" cy="2412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445697" y="561975"/>
            <a:ext cx="12705240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76"/>
              </a:lnSpc>
            </a:pPr>
            <a:r>
              <a:rPr lang="en-US" b="true" sz="6146" spc="-276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INFERENCE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51633" y="1680023"/>
            <a:ext cx="14174348" cy="8606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4435" indent="-287218" lvl="1">
              <a:lnSpc>
                <a:spcPts val="5321"/>
              </a:lnSpc>
              <a:buFont typeface="Arial"/>
              <a:buChar char="•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LegalBERT:</a:t>
            </a: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just" marL="1148871" indent="-382957" lvl="2">
              <a:lnSpc>
                <a:spcPts val="5321"/>
              </a:lnSpc>
              <a:buFont typeface="Arial"/>
              <a:buChar char="⚬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Maintains a strong balance between precision and recall. </a:t>
            </a:r>
          </a:p>
          <a:p>
            <a:pPr algn="just" marL="1148871" indent="-382957" lvl="2">
              <a:lnSpc>
                <a:spcPts val="5321"/>
              </a:lnSpc>
              <a:buFont typeface="Arial"/>
              <a:buChar char="⚬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Effective for accurate clause identification without excessive false positives.</a:t>
            </a:r>
          </a:p>
          <a:p>
            <a:pPr algn="just" marL="574435" indent="-287218" lvl="1">
              <a:lnSpc>
                <a:spcPts val="5321"/>
              </a:lnSpc>
              <a:buFont typeface="Arial"/>
              <a:buChar char="•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RoBERTa: </a:t>
            </a:r>
          </a:p>
          <a:p>
            <a:pPr algn="just" marL="1148871" indent="-382957" lvl="2">
              <a:lnSpc>
                <a:spcPts val="5321"/>
              </a:lnSpc>
              <a:buFont typeface="Arial"/>
              <a:buChar char="⚬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Achieves the highest recall among all models .  </a:t>
            </a:r>
          </a:p>
          <a:p>
            <a:pPr algn="just" marL="1148871" indent="-382957" lvl="2">
              <a:lnSpc>
                <a:spcPts val="5321"/>
              </a:lnSpc>
              <a:buFont typeface="Arial"/>
              <a:buChar char="⚬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deal when missing a relevant clause has a high cost .</a:t>
            </a:r>
          </a:p>
          <a:p>
            <a:pPr algn="just" marL="574435" indent="-287218" lvl="1">
              <a:lnSpc>
                <a:spcPts val="5321"/>
              </a:lnSpc>
              <a:buFont typeface="Arial"/>
              <a:buChar char="•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BERT: </a:t>
            </a:r>
          </a:p>
          <a:p>
            <a:pPr algn="just" marL="1148871" indent="-382957" lvl="2">
              <a:lnSpc>
                <a:spcPts val="5321"/>
              </a:lnSpc>
              <a:buFont typeface="Arial"/>
              <a:buChar char="⚬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U</a:t>
            </a: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seful for exploratory review where capturing all possible clauses is more important.</a:t>
            </a:r>
          </a:p>
          <a:p>
            <a:pPr algn="just" marL="574435" indent="-287218" lvl="1">
              <a:lnSpc>
                <a:spcPts val="5321"/>
              </a:lnSpc>
              <a:buFont typeface="Arial"/>
              <a:buChar char="•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ogistic Regression: </a:t>
            </a:r>
          </a:p>
          <a:p>
            <a:pPr algn="just" marL="1148871" indent="-382957" lvl="2">
              <a:lnSpc>
                <a:spcPts val="5321"/>
              </a:lnSpc>
              <a:buFont typeface="Arial"/>
              <a:buChar char="⚬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Outperforms Random Forest among baselines and generalizes more consistently. </a:t>
            </a:r>
          </a:p>
          <a:p>
            <a:pPr algn="just" marL="574435" indent="-287218" lvl="1">
              <a:lnSpc>
                <a:spcPts val="5321"/>
              </a:lnSpc>
              <a:buFont typeface="Arial"/>
              <a:buChar char="•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Random Forest: </a:t>
            </a:r>
          </a:p>
          <a:p>
            <a:pPr algn="just" marL="1148871" indent="-382957" lvl="2">
              <a:lnSpc>
                <a:spcPts val="5321"/>
              </a:lnSpc>
              <a:buFont typeface="Arial"/>
              <a:buChar char="⚬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Less accurate than Logistic Regression in this task.</a:t>
            </a:r>
          </a:p>
          <a:p>
            <a:pPr algn="just">
              <a:lnSpc>
                <a:spcPts val="5321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14843" y="-425625"/>
            <a:ext cx="7451278" cy="11138251"/>
          </a:xfrm>
          <a:custGeom>
            <a:avLst/>
            <a:gdLst/>
            <a:ahLst/>
            <a:cxnLst/>
            <a:rect r="r" b="b" t="t" l="l"/>
            <a:pathLst>
              <a:path h="11138251" w="7451278">
                <a:moveTo>
                  <a:pt x="0" y="0"/>
                </a:moveTo>
                <a:lnTo>
                  <a:pt x="7451278" y="0"/>
                </a:lnTo>
                <a:lnTo>
                  <a:pt x="7451278" y="11138250"/>
                </a:lnTo>
                <a:lnTo>
                  <a:pt x="0" y="111382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70559" t="0" r="-70559" b="-746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157676"/>
            <a:ext cx="7644158" cy="116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42"/>
              </a:lnSpc>
            </a:pPr>
            <a:r>
              <a:rPr lang="en-US" b="true" sz="7535" spc="-339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Conclusion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10656" y="2486587"/>
            <a:ext cx="10754234" cy="6528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Automated clause classification can significantly speed up contract review.</a:t>
            </a:r>
          </a:p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Baseline models with TF-IDF provide strong starting points.</a:t>
            </a:r>
          </a:p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Transformer models, especially LegalBERT, handle complex legal language better.</a:t>
            </a:r>
          </a:p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Class imbalance remains a key challenge for rare clause types.</a:t>
            </a:r>
          </a:p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Proper preprocessing and threshold tuning improve overall performance.</a:t>
            </a:r>
          </a:p>
          <a:p>
            <a:pPr algn="just" marL="518155" indent="-259078" lvl="1">
              <a:lnSpc>
                <a:spcPts val="4799"/>
              </a:lnSpc>
              <a:buFont typeface="Arial"/>
              <a:buChar char="•"/>
            </a:pP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lang="en-US" sz="2399" spc="-107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 future, we can focus on data augmentation and larger  language models.</a:t>
            </a:r>
          </a:p>
          <a:p>
            <a:pPr algn="just">
              <a:lnSpc>
                <a:spcPts val="4799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3473667" y="-3032649"/>
            <a:ext cx="4814333" cy="15992254"/>
            <a:chOff x="0" y="0"/>
            <a:chExt cx="1267973" cy="42119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67973" cy="4211951"/>
            </a:xfrm>
            <a:custGeom>
              <a:avLst/>
              <a:gdLst/>
              <a:ahLst/>
              <a:cxnLst/>
              <a:rect r="r" b="b" t="t" l="l"/>
              <a:pathLst>
                <a:path h="4211951" w="1267973">
                  <a:moveTo>
                    <a:pt x="0" y="0"/>
                  </a:moveTo>
                  <a:lnTo>
                    <a:pt x="1267973" y="0"/>
                  </a:lnTo>
                  <a:lnTo>
                    <a:pt x="1267973" y="4211951"/>
                  </a:lnTo>
                  <a:lnTo>
                    <a:pt x="0" y="42119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1267973" cy="41833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86979" y="242828"/>
            <a:ext cx="17714042" cy="9801344"/>
            <a:chOff x="0" y="0"/>
            <a:chExt cx="4665427" cy="258142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665427" cy="2581424"/>
            </a:xfrm>
            <a:custGeom>
              <a:avLst/>
              <a:gdLst/>
              <a:ahLst/>
              <a:cxnLst/>
              <a:rect r="r" b="b" t="t" l="l"/>
              <a:pathLst>
                <a:path h="2581424" w="4665427">
                  <a:moveTo>
                    <a:pt x="0" y="0"/>
                  </a:moveTo>
                  <a:lnTo>
                    <a:pt x="4665427" y="0"/>
                  </a:lnTo>
                  <a:lnTo>
                    <a:pt x="4665427" y="2581424"/>
                  </a:lnTo>
                  <a:lnTo>
                    <a:pt x="0" y="25814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4665427" cy="25528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608285" y="3702343"/>
            <a:ext cx="11071429" cy="1903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13"/>
              </a:lnSpc>
            </a:pPr>
            <a:r>
              <a:rPr lang="en-US" b="true" sz="12428" spc="-559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7069609"/>
            <a:ext cx="18288000" cy="3217391"/>
            <a:chOff x="0" y="0"/>
            <a:chExt cx="2833290" cy="4984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498458"/>
            </a:xfrm>
            <a:custGeom>
              <a:avLst/>
              <a:gdLst/>
              <a:ahLst/>
              <a:cxnLst/>
              <a:rect r="r" b="b" t="t" l="l"/>
              <a:pathLst>
                <a:path h="498458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498458"/>
                  </a:lnTo>
                  <a:lnTo>
                    <a:pt x="0" y="498458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stretch>
                <a:fillRect l="0" t="-113773" r="0" b="-113773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39970" y="-42489"/>
            <a:ext cx="6164233" cy="1844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000"/>
              </a:lnSpc>
            </a:pPr>
            <a:r>
              <a:rPr lang="en-US" b="true" sz="8000" spc="-360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39970" y="1943516"/>
            <a:ext cx="8630532" cy="4585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66" indent="-248283" lvl="1">
              <a:lnSpc>
                <a:spcPts val="4599"/>
              </a:lnSpc>
              <a:buFont typeface="Arial"/>
              <a:buChar char="•"/>
            </a:pPr>
            <a:r>
              <a:rPr lang="en-US" sz="2299" spc="-103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Contract compliance is a critical part of business operations especially in high-stakes transactions like mergers, acquisitions, and licensing.</a:t>
            </a:r>
          </a:p>
          <a:p>
            <a:pPr algn="just" marL="496566" indent="-248283" lvl="1">
              <a:lnSpc>
                <a:spcPts val="4599"/>
              </a:lnSpc>
              <a:buFont typeface="Arial"/>
              <a:buChar char="•"/>
            </a:pPr>
            <a:r>
              <a:rPr lang="en-US" sz="2299" spc="-103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Manual contract review is time-consuming, costly, and prone to human error.</a:t>
            </a:r>
          </a:p>
          <a:p>
            <a:pPr algn="just" marL="496566" indent="-248283" lvl="1">
              <a:lnSpc>
                <a:spcPts val="4599"/>
              </a:lnSpc>
              <a:buFont typeface="Arial"/>
              <a:buChar char="•"/>
            </a:pPr>
            <a:r>
              <a:rPr lang="en-US" sz="2299" spc="-103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Legal clause detection is a complex NLP challenge due to varying wording, clause overlap, and document length.</a:t>
            </a:r>
          </a:p>
          <a:p>
            <a:pPr algn="just">
              <a:lnSpc>
                <a:spcPts val="459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930821" y="1943516"/>
            <a:ext cx="7887271" cy="4004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66" indent="-248283" lvl="1">
              <a:lnSpc>
                <a:spcPts val="4599"/>
              </a:lnSpc>
              <a:buFont typeface="Arial"/>
              <a:buChar char="•"/>
            </a:pPr>
            <a:r>
              <a:rPr lang="en-US" sz="2299" spc="-103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learning, particularly transformer-based models like LegalBERT, offers a scalable way to automate clause detection and improve review consistency.</a:t>
            </a:r>
          </a:p>
          <a:p>
            <a:pPr algn="just" marL="496566" indent="-248283" lvl="1">
              <a:lnSpc>
                <a:spcPts val="4599"/>
              </a:lnSpc>
              <a:buFont typeface="Arial"/>
              <a:buChar char="•"/>
            </a:pPr>
            <a:r>
              <a:rPr lang="en-US" sz="2299" spc="-103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This project builds a system to identify and verify key clauses in commercial contracts, reducing review time and enhancing risk detection.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482902" y="8165850"/>
            <a:ext cx="17176379" cy="1813271"/>
            <a:chOff x="0" y="0"/>
            <a:chExt cx="4523820" cy="47756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523820" cy="477569"/>
            </a:xfrm>
            <a:custGeom>
              <a:avLst/>
              <a:gdLst/>
              <a:ahLst/>
              <a:cxnLst/>
              <a:rect r="r" b="b" t="t" l="l"/>
              <a:pathLst>
                <a:path h="477569" w="4523820">
                  <a:moveTo>
                    <a:pt x="0" y="0"/>
                  </a:moveTo>
                  <a:lnTo>
                    <a:pt x="4523820" y="0"/>
                  </a:lnTo>
                  <a:lnTo>
                    <a:pt x="4523820" y="477569"/>
                  </a:lnTo>
                  <a:lnTo>
                    <a:pt x="0" y="4775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4523820" cy="4489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7463854" cy="10287000"/>
          </a:xfrm>
          <a:custGeom>
            <a:avLst/>
            <a:gdLst/>
            <a:ahLst/>
            <a:cxnLst/>
            <a:rect r="r" b="b" t="t" l="l"/>
            <a:pathLst>
              <a:path h="10287000" w="7463854">
                <a:moveTo>
                  <a:pt x="0" y="0"/>
                </a:moveTo>
                <a:lnTo>
                  <a:pt x="7463854" y="0"/>
                </a:lnTo>
                <a:lnTo>
                  <a:pt x="746385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4349" r="0" b="-434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52265" y="509718"/>
            <a:ext cx="6359323" cy="9267563"/>
            <a:chOff x="0" y="0"/>
            <a:chExt cx="1674883" cy="24408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74883" cy="2440840"/>
            </a:xfrm>
            <a:custGeom>
              <a:avLst/>
              <a:gdLst/>
              <a:ahLst/>
              <a:cxnLst/>
              <a:rect r="r" b="b" t="t" l="l"/>
              <a:pathLst>
                <a:path h="2440840" w="1674883">
                  <a:moveTo>
                    <a:pt x="0" y="0"/>
                  </a:moveTo>
                  <a:lnTo>
                    <a:pt x="1674883" y="0"/>
                  </a:lnTo>
                  <a:lnTo>
                    <a:pt x="1674883" y="2440840"/>
                  </a:lnTo>
                  <a:lnTo>
                    <a:pt x="0" y="24408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1674883" cy="2412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8745693" y="2394717"/>
            <a:ext cx="246948" cy="171068"/>
          </a:xfrm>
          <a:custGeom>
            <a:avLst/>
            <a:gdLst/>
            <a:ahLst/>
            <a:cxnLst/>
            <a:rect r="r" b="b" t="t" l="l"/>
            <a:pathLst>
              <a:path h="171068" w="246948">
                <a:moveTo>
                  <a:pt x="0" y="0"/>
                </a:moveTo>
                <a:lnTo>
                  <a:pt x="246948" y="0"/>
                </a:lnTo>
                <a:lnTo>
                  <a:pt x="246948" y="171068"/>
                </a:lnTo>
                <a:lnTo>
                  <a:pt x="0" y="1710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745693" y="4236806"/>
            <a:ext cx="246948" cy="171068"/>
          </a:xfrm>
          <a:custGeom>
            <a:avLst/>
            <a:gdLst/>
            <a:ahLst/>
            <a:cxnLst/>
            <a:rect r="r" b="b" t="t" l="l"/>
            <a:pathLst>
              <a:path h="171068" w="246948">
                <a:moveTo>
                  <a:pt x="0" y="0"/>
                </a:moveTo>
                <a:lnTo>
                  <a:pt x="246948" y="0"/>
                </a:lnTo>
                <a:lnTo>
                  <a:pt x="246948" y="171068"/>
                </a:lnTo>
                <a:lnTo>
                  <a:pt x="0" y="1710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745693" y="6074749"/>
            <a:ext cx="246948" cy="171068"/>
          </a:xfrm>
          <a:custGeom>
            <a:avLst/>
            <a:gdLst/>
            <a:ahLst/>
            <a:cxnLst/>
            <a:rect r="r" b="b" t="t" l="l"/>
            <a:pathLst>
              <a:path h="171068" w="246948">
                <a:moveTo>
                  <a:pt x="0" y="0"/>
                </a:moveTo>
                <a:lnTo>
                  <a:pt x="246948" y="0"/>
                </a:lnTo>
                <a:lnTo>
                  <a:pt x="246948" y="171068"/>
                </a:lnTo>
                <a:lnTo>
                  <a:pt x="0" y="1710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072271" y="383152"/>
            <a:ext cx="11384603" cy="1281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16"/>
              </a:lnSpc>
            </a:pPr>
            <a:r>
              <a:rPr lang="en-US" b="true" sz="8346" spc="-375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Problem Statement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551586" y="2099956"/>
            <a:ext cx="7501656" cy="7037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21"/>
              </a:lnSpc>
            </a:pPr>
            <a:r>
              <a:rPr lang="en-US" sz="2360" spc="-106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Commercial contracts often contain dozens of critical clauses such as Non-Compete, NDA, and Governing Law.</a:t>
            </a:r>
          </a:p>
          <a:p>
            <a:pPr algn="just">
              <a:lnSpc>
                <a:spcPts val="4721"/>
              </a:lnSpc>
            </a:pPr>
            <a:r>
              <a:rPr lang="en-US" sz="2360" spc="-106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Currently, contract review is manual and subjective, leading to possible oversight of risky or missing clauses.</a:t>
            </a:r>
          </a:p>
          <a:p>
            <a:pPr algn="just">
              <a:lnSpc>
                <a:spcPts val="4721"/>
              </a:lnSpc>
            </a:pPr>
            <a:r>
              <a:rPr lang="en-US" sz="2360" spc="-106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There is no widely available automated tool that provides accurate multi-label classification of clauses across diverse contract types.</a:t>
            </a:r>
          </a:p>
          <a:p>
            <a:pPr algn="just">
              <a:lnSpc>
                <a:spcPts val="4721"/>
              </a:lnSpc>
            </a:pPr>
            <a:r>
              <a:rPr lang="en-US" sz="2360" spc="-106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A reliable, automated clause checker is needed to help legal teams and businesses quickly verify clause completeness and flag potential risks.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8745693" y="7912692"/>
            <a:ext cx="246948" cy="171068"/>
          </a:xfrm>
          <a:custGeom>
            <a:avLst/>
            <a:gdLst/>
            <a:ahLst/>
            <a:cxnLst/>
            <a:rect r="r" b="b" t="t" l="l"/>
            <a:pathLst>
              <a:path h="171068" w="246948">
                <a:moveTo>
                  <a:pt x="0" y="0"/>
                </a:moveTo>
                <a:lnTo>
                  <a:pt x="246948" y="0"/>
                </a:lnTo>
                <a:lnTo>
                  <a:pt x="246948" y="171067"/>
                </a:lnTo>
                <a:lnTo>
                  <a:pt x="0" y="1710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86979" y="242828"/>
            <a:ext cx="17714042" cy="9801344"/>
            <a:chOff x="0" y="0"/>
            <a:chExt cx="4665427" cy="258142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665427" cy="2581424"/>
            </a:xfrm>
            <a:custGeom>
              <a:avLst/>
              <a:gdLst/>
              <a:ahLst/>
              <a:cxnLst/>
              <a:rect r="r" b="b" t="t" l="l"/>
              <a:pathLst>
                <a:path h="2581424" w="4665427">
                  <a:moveTo>
                    <a:pt x="0" y="0"/>
                  </a:moveTo>
                  <a:lnTo>
                    <a:pt x="4665427" y="0"/>
                  </a:lnTo>
                  <a:lnTo>
                    <a:pt x="4665427" y="2581424"/>
                  </a:lnTo>
                  <a:lnTo>
                    <a:pt x="0" y="25814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4665427" cy="25528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631877" y="1114181"/>
            <a:ext cx="7024247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b="true" sz="8000" spc="-360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Objective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820275" y="6317225"/>
            <a:ext cx="7439025" cy="98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Evaluate model performance using Precision, Recall, F1-score, AUC-ROC, and confusion matrices.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62697" y="3370329"/>
            <a:ext cx="6905514" cy="98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Build a system to detect and classify legal clauses in contracts using machine learning.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06306" y="6161967"/>
            <a:ext cx="7166166" cy="98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Handle multi-label classification for 41 clause categories from the CUAD dataset.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20275" y="3108391"/>
            <a:ext cx="7319453" cy="1510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Train and compare classical models (Logistic Regression, Random Forest) and transformer-based models (BERT, RoBERTa, LegalBERT).</a:t>
            </a:r>
          </a:p>
        </p:txBody>
      </p:sp>
      <p:sp>
        <p:nvSpPr>
          <p:cNvPr name="AutoShape 11" id="11"/>
          <p:cNvSpPr/>
          <p:nvPr/>
        </p:nvSpPr>
        <p:spPr>
          <a:xfrm>
            <a:off x="1028700" y="5536943"/>
            <a:ext cx="16230600" cy="0"/>
          </a:xfrm>
          <a:prstGeom prst="line">
            <a:avLst/>
          </a:prstGeom>
          <a:ln cap="flat" w="19050">
            <a:solidFill>
              <a:srgbClr val="D8A25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flipV="true">
            <a:off x="9144000" y="2771889"/>
            <a:ext cx="0" cy="6486411"/>
          </a:xfrm>
          <a:prstGeom prst="line">
            <a:avLst/>
          </a:prstGeom>
          <a:ln cap="flat" w="19050">
            <a:solidFill>
              <a:srgbClr val="D8A25E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90940" y="2622490"/>
            <a:ext cx="9413398" cy="585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09667" indent="-254834" lvl="1">
              <a:lnSpc>
                <a:spcPts val="4721"/>
              </a:lnSpc>
              <a:buFont typeface="Arial"/>
              <a:buChar char="•"/>
            </a:pPr>
            <a:r>
              <a:rPr lang="en-US" sz="2360" spc="-106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Source: Contract Understanding Atticus Dataset (CUAD)</a:t>
            </a:r>
          </a:p>
          <a:p>
            <a:pPr algn="just" marL="509667" indent="-254834" lvl="1">
              <a:lnSpc>
                <a:spcPts val="4721"/>
              </a:lnSpc>
              <a:buFont typeface="Arial"/>
              <a:buChar char="•"/>
            </a:pPr>
            <a:r>
              <a:rPr lang="en-US" sz="2360" spc="-106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Size: 510 commercial legal contracts, 13K+ labeled clauses</a:t>
            </a:r>
          </a:p>
          <a:p>
            <a:pPr algn="just" marL="509667" indent="-254834" lvl="1">
              <a:lnSpc>
                <a:spcPts val="4721"/>
              </a:lnSpc>
              <a:buFont typeface="Arial"/>
              <a:buChar char="•"/>
            </a:pPr>
            <a:r>
              <a:rPr lang="en-US" sz="2360" spc="-106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Categories: 41 key clause types (e.g., Non-Compete, Governing Law, NDA, Termination)</a:t>
            </a:r>
          </a:p>
          <a:p>
            <a:pPr algn="just" marL="509667" indent="-254834" lvl="1">
              <a:lnSpc>
                <a:spcPts val="4721"/>
              </a:lnSpc>
              <a:buFont typeface="Arial"/>
              <a:buChar char="•"/>
            </a:pPr>
            <a:r>
              <a:rPr lang="en-US" sz="2360" spc="-106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Labels: Factual answers (dates, entity names) and Yes/No flags</a:t>
            </a:r>
          </a:p>
          <a:p>
            <a:pPr algn="just" marL="509667" indent="-254834" lvl="1">
              <a:lnSpc>
                <a:spcPts val="4721"/>
              </a:lnSpc>
              <a:buFont typeface="Arial"/>
              <a:buChar char="•"/>
            </a:pPr>
            <a:r>
              <a:rPr lang="en-US" sz="2360" spc="-106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Grouping: Some categories combined to reflect legal dependencies</a:t>
            </a:r>
          </a:p>
          <a:p>
            <a:pPr algn="just" marL="509667" indent="-254834" lvl="1">
              <a:lnSpc>
                <a:spcPts val="4721"/>
              </a:lnSpc>
              <a:buFont typeface="Arial"/>
              <a:buChar char="•"/>
            </a:pPr>
            <a:r>
              <a:rPr lang="en-US" sz="2360" spc="-106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Relevance: Supports automated contract checking and risk detection</a:t>
            </a:r>
          </a:p>
          <a:p>
            <a:pPr algn="just">
              <a:lnSpc>
                <a:spcPts val="4721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158216" y="2121689"/>
            <a:ext cx="6293389" cy="6356958"/>
          </a:xfrm>
          <a:custGeom>
            <a:avLst/>
            <a:gdLst/>
            <a:ahLst/>
            <a:cxnLst/>
            <a:rect r="r" b="b" t="t" l="l"/>
            <a:pathLst>
              <a:path h="6356958" w="6293389">
                <a:moveTo>
                  <a:pt x="0" y="0"/>
                </a:moveTo>
                <a:lnTo>
                  <a:pt x="6293389" y="0"/>
                </a:lnTo>
                <a:lnTo>
                  <a:pt x="62933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500193"/>
            <a:ext cx="11384603" cy="1281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16"/>
              </a:lnSpc>
            </a:pPr>
            <a:r>
              <a:rPr lang="en-US" b="true" sz="8346" spc="-375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Dataset Overview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158216" y="8899525"/>
            <a:ext cx="612145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-90">
                <a:solidFill>
                  <a:srgbClr val="D8A25E"/>
                </a:solidFill>
                <a:latin typeface="Droid Serif"/>
                <a:ea typeface="Droid Serif"/>
                <a:cs typeface="Droid Serif"/>
                <a:sym typeface="Droid Serif"/>
              </a:rPr>
              <a:t>CUAD dataset with 41 clause types of varying frequency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89348" y="547687"/>
            <a:ext cx="12705240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6"/>
              </a:lnSpc>
            </a:pPr>
            <a:r>
              <a:rPr lang="en-US" b="true" sz="6246" spc="-281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METHODOLOGY</a:t>
            </a:r>
          </a:p>
        </p:txBody>
      </p:sp>
      <p:sp>
        <p:nvSpPr>
          <p:cNvPr name="AutoShape 3" id="3"/>
          <p:cNvSpPr/>
          <p:nvPr/>
        </p:nvSpPr>
        <p:spPr>
          <a:xfrm>
            <a:off x="2959326" y="4288458"/>
            <a:ext cx="0" cy="361681"/>
          </a:xfrm>
          <a:prstGeom prst="line">
            <a:avLst/>
          </a:prstGeom>
          <a:ln cap="rnd" w="19050">
            <a:solidFill>
              <a:srgbClr val="301906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4" id="4"/>
          <p:cNvGrpSpPr/>
          <p:nvPr/>
        </p:nvGrpSpPr>
        <p:grpSpPr>
          <a:xfrm rot="0">
            <a:off x="2674319" y="2157140"/>
            <a:ext cx="1855684" cy="1855684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7462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1156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427116" y="2157140"/>
            <a:ext cx="1855684" cy="185568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7462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1156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910721" y="2393541"/>
            <a:ext cx="1382881" cy="138288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A883">
                <a:alpha val="69804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3000"/>
                </a:lnSpc>
              </a:pPr>
              <a:r>
                <a:rPr lang="en-US" b="true" sz="2500">
                  <a:solidFill>
                    <a:srgbClr val="1F1D1D">
                      <a:alpha val="69804"/>
                    </a:srgbClr>
                  </a:solidFill>
                  <a:latin typeface="Inter Bold"/>
                  <a:ea typeface="Inter Bold"/>
                  <a:cs typeface="Inter Bold"/>
                  <a:sym typeface="Inter Bold"/>
                </a:rPr>
                <a:t>1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5663518" y="2393541"/>
            <a:ext cx="1382881" cy="138288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A883">
                <a:alpha val="69804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3000"/>
                </a:lnSpc>
              </a:pPr>
              <a:r>
                <a:rPr lang="en-US" b="true" sz="2500">
                  <a:solidFill>
                    <a:srgbClr val="1F1D1D">
                      <a:alpha val="69804"/>
                    </a:srgbClr>
                  </a:solidFill>
                  <a:latin typeface="Inter Bold"/>
                  <a:ea typeface="Inter Bold"/>
                  <a:cs typeface="Inter Bold"/>
                  <a:sym typeface="Inter Bold"/>
                </a:rPr>
                <a:t>2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436375" y="3980607"/>
            <a:ext cx="331573" cy="222939"/>
            <a:chOff x="0" y="0"/>
            <a:chExt cx="1930400" cy="129794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67462D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6189171" y="3980607"/>
            <a:ext cx="331573" cy="222939"/>
            <a:chOff x="0" y="0"/>
            <a:chExt cx="1930400" cy="129794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67462D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2384091" y="4541822"/>
            <a:ext cx="2436141" cy="4885739"/>
            <a:chOff x="0" y="0"/>
            <a:chExt cx="12162500" cy="2439218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-12700" y="-12700"/>
              <a:ext cx="12187900" cy="24417590"/>
            </a:xfrm>
            <a:custGeom>
              <a:avLst/>
              <a:gdLst/>
              <a:ahLst/>
              <a:cxnLst/>
              <a:rect r="r" b="b" t="t" l="l"/>
              <a:pathLst>
                <a:path h="24417590" w="12187900">
                  <a:moveTo>
                    <a:pt x="11325570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23555260"/>
                  </a:lnTo>
                  <a:cubicBezTo>
                    <a:pt x="0" y="24027699"/>
                    <a:pt x="389890" y="24417590"/>
                    <a:pt x="862330" y="24417590"/>
                  </a:cubicBezTo>
                  <a:lnTo>
                    <a:pt x="11325570" y="24417590"/>
                  </a:lnTo>
                  <a:cubicBezTo>
                    <a:pt x="11798010" y="24417590"/>
                    <a:pt x="12187900" y="24027699"/>
                    <a:pt x="12187900" y="23555260"/>
                  </a:cubicBezTo>
                  <a:lnTo>
                    <a:pt x="12187900" y="862330"/>
                  </a:lnTo>
                  <a:cubicBezTo>
                    <a:pt x="12187900" y="389890"/>
                    <a:pt x="11798010" y="0"/>
                    <a:pt x="11325570" y="0"/>
                  </a:cubicBezTo>
                  <a:close/>
                  <a:moveTo>
                    <a:pt x="11997400" y="927100"/>
                  </a:moveTo>
                  <a:lnTo>
                    <a:pt x="11997400" y="23555260"/>
                  </a:lnTo>
                  <a:cubicBezTo>
                    <a:pt x="11997400" y="23922290"/>
                    <a:pt x="11692600" y="24227090"/>
                    <a:pt x="11325570" y="24227090"/>
                  </a:cubicBezTo>
                  <a:lnTo>
                    <a:pt x="862330" y="24227090"/>
                  </a:lnTo>
                  <a:cubicBezTo>
                    <a:pt x="495300" y="24227090"/>
                    <a:pt x="190500" y="23922290"/>
                    <a:pt x="190500" y="23555260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1325570" y="190500"/>
                  </a:lnTo>
                  <a:cubicBezTo>
                    <a:pt x="11692600" y="190500"/>
                    <a:pt x="11997400" y="495300"/>
                    <a:pt x="11997400" y="862330"/>
                  </a:cubicBezTo>
                  <a:lnTo>
                    <a:pt x="11997400" y="927100"/>
                  </a:lnTo>
                  <a:close/>
                </a:path>
              </a:pathLst>
            </a:custGeom>
            <a:solidFill>
              <a:srgbClr val="67462D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5136888" y="4541822"/>
            <a:ext cx="2436141" cy="4885739"/>
            <a:chOff x="0" y="0"/>
            <a:chExt cx="12162500" cy="24392189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-12700" y="-12700"/>
              <a:ext cx="12187900" cy="24417590"/>
            </a:xfrm>
            <a:custGeom>
              <a:avLst/>
              <a:gdLst/>
              <a:ahLst/>
              <a:cxnLst/>
              <a:rect r="r" b="b" t="t" l="l"/>
              <a:pathLst>
                <a:path h="24417590" w="12187900">
                  <a:moveTo>
                    <a:pt x="11325570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23555260"/>
                  </a:lnTo>
                  <a:cubicBezTo>
                    <a:pt x="0" y="24027699"/>
                    <a:pt x="389890" y="24417590"/>
                    <a:pt x="862330" y="24417590"/>
                  </a:cubicBezTo>
                  <a:lnTo>
                    <a:pt x="11325570" y="24417590"/>
                  </a:lnTo>
                  <a:cubicBezTo>
                    <a:pt x="11798010" y="24417590"/>
                    <a:pt x="12187900" y="24027699"/>
                    <a:pt x="12187900" y="23555260"/>
                  </a:cubicBezTo>
                  <a:lnTo>
                    <a:pt x="12187900" y="862330"/>
                  </a:lnTo>
                  <a:cubicBezTo>
                    <a:pt x="12187900" y="389890"/>
                    <a:pt x="11798010" y="0"/>
                    <a:pt x="11325570" y="0"/>
                  </a:cubicBezTo>
                  <a:close/>
                  <a:moveTo>
                    <a:pt x="11997400" y="927100"/>
                  </a:moveTo>
                  <a:lnTo>
                    <a:pt x="11997400" y="23555260"/>
                  </a:lnTo>
                  <a:cubicBezTo>
                    <a:pt x="11997400" y="23922290"/>
                    <a:pt x="11692600" y="24227090"/>
                    <a:pt x="11325570" y="24227090"/>
                  </a:cubicBezTo>
                  <a:lnTo>
                    <a:pt x="862330" y="24227090"/>
                  </a:lnTo>
                  <a:cubicBezTo>
                    <a:pt x="495300" y="24227090"/>
                    <a:pt x="190500" y="23922290"/>
                    <a:pt x="190500" y="23555260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1325570" y="190500"/>
                  </a:lnTo>
                  <a:cubicBezTo>
                    <a:pt x="11692600" y="190500"/>
                    <a:pt x="11997400" y="495300"/>
                    <a:pt x="11997400" y="862330"/>
                  </a:cubicBezTo>
                  <a:lnTo>
                    <a:pt x="11997400" y="927100"/>
                  </a:lnTo>
                  <a:close/>
                </a:path>
              </a:pathLst>
            </a:custGeom>
            <a:solidFill>
              <a:srgbClr val="67462D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8179913" y="2157140"/>
            <a:ext cx="1855684" cy="1855684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7462D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1156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8416314" y="2393541"/>
            <a:ext cx="1382881" cy="1382881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A883">
                <a:alpha val="69804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3000"/>
                </a:lnSpc>
              </a:pPr>
              <a:r>
                <a:rPr lang="en-US" b="true" sz="2500">
                  <a:solidFill>
                    <a:srgbClr val="1F1D1D">
                      <a:alpha val="69804"/>
                    </a:srgbClr>
                  </a:solidFill>
                  <a:latin typeface="Inter Bold"/>
                  <a:ea typeface="Inter Bold"/>
                  <a:cs typeface="Inter Bold"/>
                  <a:sym typeface="Inter Bold"/>
                </a:rPr>
                <a:t>3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8941968" y="3980607"/>
            <a:ext cx="331573" cy="222939"/>
            <a:chOff x="0" y="0"/>
            <a:chExt cx="1930400" cy="129794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67462D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7889684" y="4541822"/>
            <a:ext cx="2436141" cy="4885739"/>
            <a:chOff x="0" y="0"/>
            <a:chExt cx="12162500" cy="24392189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-12700" y="-12700"/>
              <a:ext cx="12187900" cy="24417590"/>
            </a:xfrm>
            <a:custGeom>
              <a:avLst/>
              <a:gdLst/>
              <a:ahLst/>
              <a:cxnLst/>
              <a:rect r="r" b="b" t="t" l="l"/>
              <a:pathLst>
                <a:path h="24417590" w="12187900">
                  <a:moveTo>
                    <a:pt x="11325570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23555260"/>
                  </a:lnTo>
                  <a:cubicBezTo>
                    <a:pt x="0" y="24027699"/>
                    <a:pt x="389890" y="24417590"/>
                    <a:pt x="862330" y="24417590"/>
                  </a:cubicBezTo>
                  <a:lnTo>
                    <a:pt x="11325570" y="24417590"/>
                  </a:lnTo>
                  <a:cubicBezTo>
                    <a:pt x="11798010" y="24417590"/>
                    <a:pt x="12187900" y="24027699"/>
                    <a:pt x="12187900" y="23555260"/>
                  </a:cubicBezTo>
                  <a:lnTo>
                    <a:pt x="12187900" y="862330"/>
                  </a:lnTo>
                  <a:cubicBezTo>
                    <a:pt x="12187900" y="389890"/>
                    <a:pt x="11798010" y="0"/>
                    <a:pt x="11325570" y="0"/>
                  </a:cubicBezTo>
                  <a:close/>
                  <a:moveTo>
                    <a:pt x="11997400" y="927100"/>
                  </a:moveTo>
                  <a:lnTo>
                    <a:pt x="11997400" y="23555260"/>
                  </a:lnTo>
                  <a:cubicBezTo>
                    <a:pt x="11997400" y="23922290"/>
                    <a:pt x="11692600" y="24227090"/>
                    <a:pt x="11325570" y="24227090"/>
                  </a:cubicBezTo>
                  <a:lnTo>
                    <a:pt x="862330" y="24227090"/>
                  </a:lnTo>
                  <a:cubicBezTo>
                    <a:pt x="495300" y="24227090"/>
                    <a:pt x="190500" y="23922290"/>
                    <a:pt x="190500" y="23555260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1325570" y="190500"/>
                  </a:lnTo>
                  <a:cubicBezTo>
                    <a:pt x="11692600" y="190500"/>
                    <a:pt x="11997400" y="495300"/>
                    <a:pt x="11997400" y="862330"/>
                  </a:cubicBezTo>
                  <a:lnTo>
                    <a:pt x="11997400" y="927100"/>
                  </a:lnTo>
                  <a:close/>
                </a:path>
              </a:pathLst>
            </a:custGeom>
            <a:solidFill>
              <a:srgbClr val="67462D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10932710" y="2157140"/>
            <a:ext cx="1855684" cy="1855684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7462D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1156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11169111" y="2393541"/>
            <a:ext cx="1382881" cy="1382881"/>
            <a:chOff x="0" y="0"/>
            <a:chExt cx="812800" cy="8128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A883">
                <a:alpha val="69804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3000"/>
                </a:lnSpc>
              </a:pPr>
              <a:r>
                <a:rPr lang="en-US" b="true" sz="2500">
                  <a:solidFill>
                    <a:srgbClr val="1F1D1D">
                      <a:alpha val="69804"/>
                    </a:srgbClr>
                  </a:solidFill>
                  <a:latin typeface="Inter Bold"/>
                  <a:ea typeface="Inter Bold"/>
                  <a:cs typeface="Inter Bold"/>
                  <a:sym typeface="Inter Bold"/>
                </a:rPr>
                <a:t>4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1694765" y="3980607"/>
            <a:ext cx="331573" cy="222939"/>
            <a:chOff x="0" y="0"/>
            <a:chExt cx="1930400" cy="129794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67462D"/>
            </a:solid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10642481" y="4541822"/>
            <a:ext cx="2436141" cy="4885739"/>
            <a:chOff x="0" y="0"/>
            <a:chExt cx="12162500" cy="24392189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-12700" y="-12700"/>
              <a:ext cx="12187900" cy="24417590"/>
            </a:xfrm>
            <a:custGeom>
              <a:avLst/>
              <a:gdLst/>
              <a:ahLst/>
              <a:cxnLst/>
              <a:rect r="r" b="b" t="t" l="l"/>
              <a:pathLst>
                <a:path h="24417590" w="12187900">
                  <a:moveTo>
                    <a:pt x="11325570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23555260"/>
                  </a:lnTo>
                  <a:cubicBezTo>
                    <a:pt x="0" y="24027699"/>
                    <a:pt x="389890" y="24417590"/>
                    <a:pt x="862330" y="24417590"/>
                  </a:cubicBezTo>
                  <a:lnTo>
                    <a:pt x="11325570" y="24417590"/>
                  </a:lnTo>
                  <a:cubicBezTo>
                    <a:pt x="11798010" y="24417590"/>
                    <a:pt x="12187900" y="24027699"/>
                    <a:pt x="12187900" y="23555260"/>
                  </a:cubicBezTo>
                  <a:lnTo>
                    <a:pt x="12187900" y="862330"/>
                  </a:lnTo>
                  <a:cubicBezTo>
                    <a:pt x="12187900" y="389890"/>
                    <a:pt x="11798010" y="0"/>
                    <a:pt x="11325570" y="0"/>
                  </a:cubicBezTo>
                  <a:close/>
                  <a:moveTo>
                    <a:pt x="11997400" y="927100"/>
                  </a:moveTo>
                  <a:lnTo>
                    <a:pt x="11997400" y="23555260"/>
                  </a:lnTo>
                  <a:cubicBezTo>
                    <a:pt x="11997400" y="23922290"/>
                    <a:pt x="11692600" y="24227090"/>
                    <a:pt x="11325570" y="24227090"/>
                  </a:cubicBezTo>
                  <a:lnTo>
                    <a:pt x="862330" y="24227090"/>
                  </a:lnTo>
                  <a:cubicBezTo>
                    <a:pt x="495300" y="24227090"/>
                    <a:pt x="190500" y="23922290"/>
                    <a:pt x="190500" y="23555260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1325570" y="190500"/>
                  </a:lnTo>
                  <a:cubicBezTo>
                    <a:pt x="11692600" y="190500"/>
                    <a:pt x="11997400" y="495300"/>
                    <a:pt x="11997400" y="862330"/>
                  </a:cubicBezTo>
                  <a:lnTo>
                    <a:pt x="11997400" y="927100"/>
                  </a:lnTo>
                  <a:close/>
                </a:path>
              </a:pathLst>
            </a:custGeom>
            <a:solidFill>
              <a:srgbClr val="67462D"/>
            </a:solidFill>
          </p:spPr>
        </p:sp>
      </p:grpSp>
      <p:sp>
        <p:nvSpPr>
          <p:cNvPr name="Freeform 44" id="44"/>
          <p:cNvSpPr/>
          <p:nvPr/>
        </p:nvSpPr>
        <p:spPr>
          <a:xfrm flipH="false" flipV="false" rot="0">
            <a:off x="4820231" y="2957474"/>
            <a:ext cx="308007" cy="255016"/>
          </a:xfrm>
          <a:custGeom>
            <a:avLst/>
            <a:gdLst/>
            <a:ahLst/>
            <a:cxnLst/>
            <a:rect r="r" b="b" t="t" l="l"/>
            <a:pathLst>
              <a:path h="255016" w="308007">
                <a:moveTo>
                  <a:pt x="0" y="0"/>
                </a:moveTo>
                <a:lnTo>
                  <a:pt x="308008" y="0"/>
                </a:lnTo>
                <a:lnTo>
                  <a:pt x="308008" y="255016"/>
                </a:lnTo>
                <a:lnTo>
                  <a:pt x="0" y="255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62055" t="0" r="0" b="0"/>
            </a:stretch>
          </a:blipFill>
        </p:spPr>
      </p:sp>
      <p:sp>
        <p:nvSpPr>
          <p:cNvPr name="Freeform 45" id="45"/>
          <p:cNvSpPr/>
          <p:nvPr/>
        </p:nvSpPr>
        <p:spPr>
          <a:xfrm flipH="false" flipV="false" rot="0">
            <a:off x="7572750" y="2957474"/>
            <a:ext cx="308007" cy="255016"/>
          </a:xfrm>
          <a:custGeom>
            <a:avLst/>
            <a:gdLst/>
            <a:ahLst/>
            <a:cxnLst/>
            <a:rect r="r" b="b" t="t" l="l"/>
            <a:pathLst>
              <a:path h="255016" w="308007">
                <a:moveTo>
                  <a:pt x="0" y="0"/>
                </a:moveTo>
                <a:lnTo>
                  <a:pt x="308008" y="0"/>
                </a:lnTo>
                <a:lnTo>
                  <a:pt x="308008" y="255016"/>
                </a:lnTo>
                <a:lnTo>
                  <a:pt x="0" y="255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62055" t="0" r="0" b="0"/>
            </a:stretch>
          </a:blipFill>
        </p:spPr>
      </p:sp>
      <p:sp>
        <p:nvSpPr>
          <p:cNvPr name="Freeform 46" id="46"/>
          <p:cNvSpPr/>
          <p:nvPr/>
        </p:nvSpPr>
        <p:spPr>
          <a:xfrm flipH="false" flipV="false" rot="0">
            <a:off x="10325547" y="2957474"/>
            <a:ext cx="308007" cy="255016"/>
          </a:xfrm>
          <a:custGeom>
            <a:avLst/>
            <a:gdLst/>
            <a:ahLst/>
            <a:cxnLst/>
            <a:rect r="r" b="b" t="t" l="l"/>
            <a:pathLst>
              <a:path h="255016" w="308007">
                <a:moveTo>
                  <a:pt x="0" y="0"/>
                </a:moveTo>
                <a:lnTo>
                  <a:pt x="308007" y="0"/>
                </a:lnTo>
                <a:lnTo>
                  <a:pt x="308007" y="255016"/>
                </a:lnTo>
                <a:lnTo>
                  <a:pt x="0" y="255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62055" t="0" r="0" b="0"/>
            </a:stretch>
          </a:blipFill>
        </p:spPr>
      </p:sp>
      <p:sp>
        <p:nvSpPr>
          <p:cNvPr name="Freeform 47" id="47"/>
          <p:cNvSpPr/>
          <p:nvPr/>
        </p:nvSpPr>
        <p:spPr>
          <a:xfrm flipH="false" flipV="false" rot="0">
            <a:off x="13078622" y="2957474"/>
            <a:ext cx="308007" cy="255016"/>
          </a:xfrm>
          <a:custGeom>
            <a:avLst/>
            <a:gdLst/>
            <a:ahLst/>
            <a:cxnLst/>
            <a:rect r="r" b="b" t="t" l="l"/>
            <a:pathLst>
              <a:path h="255016" w="308007">
                <a:moveTo>
                  <a:pt x="0" y="0"/>
                </a:moveTo>
                <a:lnTo>
                  <a:pt x="308007" y="0"/>
                </a:lnTo>
                <a:lnTo>
                  <a:pt x="308007" y="255016"/>
                </a:lnTo>
                <a:lnTo>
                  <a:pt x="0" y="255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62055" t="0" r="0" b="0"/>
            </a:stretch>
          </a:blipFill>
        </p:spPr>
      </p:sp>
      <p:sp>
        <p:nvSpPr>
          <p:cNvPr name="TextBox 48" id="48"/>
          <p:cNvSpPr txBox="true"/>
          <p:nvPr/>
        </p:nvSpPr>
        <p:spPr>
          <a:xfrm rot="0">
            <a:off x="2600783" y="5086350"/>
            <a:ext cx="1831254" cy="3607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2"/>
              </a:lnSpc>
              <a:spcBef>
                <a:spcPct val="0"/>
              </a:spcBef>
            </a:pPr>
            <a:r>
              <a:rPr lang="en-US" sz="1947" spc="-19">
                <a:solidFill>
                  <a:srgbClr val="D8A25E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CUAD dataset containing over 13,000 labeled clauses from 510+ commercial legal contracts across 41 clause types.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5354981" y="5307670"/>
            <a:ext cx="1999953" cy="3097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3"/>
              </a:lnSpc>
              <a:spcBef>
                <a:spcPct val="0"/>
              </a:spcBef>
            </a:pPr>
            <a:r>
              <a:rPr lang="en-US" sz="2089" spc="-20">
                <a:solidFill>
                  <a:srgbClr val="D8A25E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Cleaned and normalized  text, removed noise, tokenized, and prepared multi-label binary targets.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8106428" y="5661035"/>
            <a:ext cx="2049674" cy="2316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3"/>
              </a:lnSpc>
              <a:spcBef>
                <a:spcPct val="0"/>
              </a:spcBef>
            </a:pPr>
            <a:r>
              <a:rPr lang="en-US" sz="2089" spc="-20">
                <a:solidFill>
                  <a:srgbClr val="D8A25E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Feature Representation Extracted TF-IDF generated tokenized inputs.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0978940" y="5270613"/>
            <a:ext cx="1825787" cy="3134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1"/>
              </a:lnSpc>
              <a:spcBef>
                <a:spcPct val="0"/>
              </a:spcBef>
            </a:pPr>
            <a:r>
              <a:rPr lang="en-US" sz="2108" spc="-21">
                <a:solidFill>
                  <a:srgbClr val="D8A25E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Trained baseline models and fine-tuned transformers (BERT, RoBERTa, LegalBERT).</a:t>
            </a:r>
          </a:p>
        </p:txBody>
      </p:sp>
      <p:grpSp>
        <p:nvGrpSpPr>
          <p:cNvPr name="Group 52" id="52"/>
          <p:cNvGrpSpPr/>
          <p:nvPr/>
        </p:nvGrpSpPr>
        <p:grpSpPr>
          <a:xfrm rot="0">
            <a:off x="13685506" y="2157140"/>
            <a:ext cx="1855684" cy="1855684"/>
            <a:chOff x="0" y="0"/>
            <a:chExt cx="812800" cy="81280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7462D"/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1156"/>
                </a:lnSpc>
              </a:pP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13921908" y="2393541"/>
            <a:ext cx="1382881" cy="1382881"/>
            <a:chOff x="0" y="0"/>
            <a:chExt cx="812800" cy="81280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A883">
                <a:alpha val="69804"/>
              </a:srgbClr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85911" lIns="85911" bIns="85911" rIns="85911"/>
            <a:lstStyle/>
            <a:p>
              <a:pPr algn="ctr">
                <a:lnSpc>
                  <a:spcPts val="3000"/>
                </a:lnSpc>
              </a:pPr>
              <a:r>
                <a:rPr lang="en-US" b="true" sz="2500">
                  <a:solidFill>
                    <a:srgbClr val="1F1D1D">
                      <a:alpha val="69804"/>
                    </a:srgbClr>
                  </a:solidFill>
                  <a:latin typeface="Inter Bold"/>
                  <a:ea typeface="Inter Bold"/>
                  <a:cs typeface="Inter Bold"/>
                  <a:sym typeface="Inter Bold"/>
                </a:rPr>
                <a:t>5</a:t>
              </a:r>
            </a:p>
          </p:txBody>
        </p:sp>
      </p:grpSp>
      <p:grpSp>
        <p:nvGrpSpPr>
          <p:cNvPr name="Group 58" id="58"/>
          <p:cNvGrpSpPr/>
          <p:nvPr/>
        </p:nvGrpSpPr>
        <p:grpSpPr>
          <a:xfrm rot="0">
            <a:off x="14447562" y="3980607"/>
            <a:ext cx="331573" cy="222939"/>
            <a:chOff x="0" y="0"/>
            <a:chExt cx="1930400" cy="129794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67462D"/>
            </a:solidFill>
          </p:spPr>
        </p:sp>
      </p:grpSp>
      <p:grpSp>
        <p:nvGrpSpPr>
          <p:cNvPr name="Group 60" id="60"/>
          <p:cNvGrpSpPr/>
          <p:nvPr/>
        </p:nvGrpSpPr>
        <p:grpSpPr>
          <a:xfrm rot="0">
            <a:off x="13395278" y="4541822"/>
            <a:ext cx="2436141" cy="4885739"/>
            <a:chOff x="0" y="0"/>
            <a:chExt cx="12162500" cy="24392189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-12700" y="-12700"/>
              <a:ext cx="12187900" cy="24417590"/>
            </a:xfrm>
            <a:custGeom>
              <a:avLst/>
              <a:gdLst/>
              <a:ahLst/>
              <a:cxnLst/>
              <a:rect r="r" b="b" t="t" l="l"/>
              <a:pathLst>
                <a:path h="24417590" w="12187900">
                  <a:moveTo>
                    <a:pt x="11325570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23555260"/>
                  </a:lnTo>
                  <a:cubicBezTo>
                    <a:pt x="0" y="24027699"/>
                    <a:pt x="389890" y="24417590"/>
                    <a:pt x="862330" y="24417590"/>
                  </a:cubicBezTo>
                  <a:lnTo>
                    <a:pt x="11325570" y="24417590"/>
                  </a:lnTo>
                  <a:cubicBezTo>
                    <a:pt x="11798010" y="24417590"/>
                    <a:pt x="12187900" y="24027699"/>
                    <a:pt x="12187900" y="23555260"/>
                  </a:cubicBezTo>
                  <a:lnTo>
                    <a:pt x="12187900" y="862330"/>
                  </a:lnTo>
                  <a:cubicBezTo>
                    <a:pt x="12187900" y="389890"/>
                    <a:pt x="11798010" y="0"/>
                    <a:pt x="11325570" y="0"/>
                  </a:cubicBezTo>
                  <a:close/>
                  <a:moveTo>
                    <a:pt x="11997400" y="927100"/>
                  </a:moveTo>
                  <a:lnTo>
                    <a:pt x="11997400" y="23555260"/>
                  </a:lnTo>
                  <a:cubicBezTo>
                    <a:pt x="11997400" y="23922290"/>
                    <a:pt x="11692600" y="24227090"/>
                    <a:pt x="11325570" y="24227090"/>
                  </a:cubicBezTo>
                  <a:lnTo>
                    <a:pt x="862330" y="24227090"/>
                  </a:lnTo>
                  <a:cubicBezTo>
                    <a:pt x="495300" y="24227090"/>
                    <a:pt x="190500" y="23922290"/>
                    <a:pt x="190500" y="23555260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1325570" y="190500"/>
                  </a:lnTo>
                  <a:cubicBezTo>
                    <a:pt x="11692600" y="190500"/>
                    <a:pt x="11997400" y="495300"/>
                    <a:pt x="11997400" y="862330"/>
                  </a:cubicBezTo>
                  <a:lnTo>
                    <a:pt x="11997400" y="927100"/>
                  </a:lnTo>
                  <a:close/>
                </a:path>
              </a:pathLst>
            </a:custGeom>
            <a:solidFill>
              <a:srgbClr val="67462D"/>
            </a:solidFill>
          </p:spPr>
        </p:sp>
      </p:grpSp>
      <p:sp>
        <p:nvSpPr>
          <p:cNvPr name="TextBox 62" id="62"/>
          <p:cNvSpPr txBox="true"/>
          <p:nvPr/>
        </p:nvSpPr>
        <p:spPr>
          <a:xfrm rot="0">
            <a:off x="13735847" y="5875276"/>
            <a:ext cx="1809453" cy="1535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3"/>
              </a:lnSpc>
              <a:spcBef>
                <a:spcPct val="0"/>
              </a:spcBef>
            </a:pPr>
            <a:r>
              <a:rPr lang="en-US" sz="2089" spc="-20">
                <a:solidFill>
                  <a:srgbClr val="D8A25E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Assessed and compared models performance </a:t>
            </a:r>
          </a:p>
        </p:txBody>
      </p:sp>
      <p:sp>
        <p:nvSpPr>
          <p:cNvPr name="Freeform 63" id="63"/>
          <p:cNvSpPr/>
          <p:nvPr/>
        </p:nvSpPr>
        <p:spPr>
          <a:xfrm flipH="false" flipV="false" rot="0">
            <a:off x="15886965" y="2957474"/>
            <a:ext cx="308007" cy="255016"/>
          </a:xfrm>
          <a:custGeom>
            <a:avLst/>
            <a:gdLst/>
            <a:ahLst/>
            <a:cxnLst/>
            <a:rect r="r" b="b" t="t" l="l"/>
            <a:pathLst>
              <a:path h="255016" w="308007">
                <a:moveTo>
                  <a:pt x="0" y="0"/>
                </a:moveTo>
                <a:lnTo>
                  <a:pt x="308007" y="0"/>
                </a:lnTo>
                <a:lnTo>
                  <a:pt x="308007" y="255016"/>
                </a:lnTo>
                <a:lnTo>
                  <a:pt x="0" y="255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62055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64827" y="0"/>
            <a:ext cx="2376830" cy="10287000"/>
          </a:xfrm>
          <a:custGeom>
            <a:avLst/>
            <a:gdLst/>
            <a:ahLst/>
            <a:cxnLst/>
            <a:rect r="r" b="b" t="t" l="l"/>
            <a:pathLst>
              <a:path h="10287000" w="2376830">
                <a:moveTo>
                  <a:pt x="0" y="0"/>
                </a:moveTo>
                <a:lnTo>
                  <a:pt x="2376830" y="0"/>
                </a:lnTo>
                <a:lnTo>
                  <a:pt x="237683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14025" t="-4349" r="0" b="-434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662230" y="509718"/>
            <a:ext cx="6359323" cy="9267563"/>
            <a:chOff x="0" y="0"/>
            <a:chExt cx="1674883" cy="24408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74883" cy="2440840"/>
            </a:xfrm>
            <a:custGeom>
              <a:avLst/>
              <a:gdLst/>
              <a:ahLst/>
              <a:cxnLst/>
              <a:rect r="r" b="b" t="t" l="l"/>
              <a:pathLst>
                <a:path h="2440840" w="1674883">
                  <a:moveTo>
                    <a:pt x="0" y="0"/>
                  </a:moveTo>
                  <a:lnTo>
                    <a:pt x="1674883" y="0"/>
                  </a:lnTo>
                  <a:lnTo>
                    <a:pt x="1674883" y="2440840"/>
                  </a:lnTo>
                  <a:lnTo>
                    <a:pt x="0" y="24408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1674883" cy="2412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500193"/>
            <a:ext cx="11384603" cy="1281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16"/>
              </a:lnSpc>
            </a:pPr>
            <a:r>
              <a:rPr lang="en-US" b="true" sz="8346" spc="-375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Preprocessing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231934"/>
            <a:ext cx="12993019" cy="6750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21"/>
              </a:lnSpc>
            </a:pPr>
          </a:p>
          <a:p>
            <a:pPr algn="just" marL="531256" indent="-265628" lvl="1">
              <a:lnSpc>
                <a:spcPts val="4921"/>
              </a:lnSpc>
              <a:buFont typeface="Arial"/>
              <a:buChar char="•"/>
            </a:pPr>
            <a:r>
              <a:rPr lang="en-US" sz="2460" spc="-110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The dataset was split by contract ID into training, validation, and test sets to avoid leakage.</a:t>
            </a:r>
          </a:p>
          <a:p>
            <a:pPr algn="just" marL="531256" indent="-265628" lvl="1">
              <a:lnSpc>
                <a:spcPts val="4921"/>
              </a:lnSpc>
              <a:buFont typeface="Arial"/>
              <a:buChar char="•"/>
            </a:pPr>
            <a:r>
              <a:rPr lang="en-US" sz="2460" spc="-110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r>
              <a:rPr lang="en-US" sz="2460" spc="-110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or baselines the text was lowercased, cleaned of punctuation, digits, and URLs, tokenized, stopwords removed, and lemmatized.</a:t>
            </a:r>
          </a:p>
          <a:p>
            <a:pPr algn="just" marL="531256" indent="-265628" lvl="1">
              <a:lnSpc>
                <a:spcPts val="4921"/>
              </a:lnSpc>
              <a:buFont typeface="Arial"/>
              <a:buChar char="•"/>
            </a:pPr>
            <a:r>
              <a:rPr lang="en-US" sz="2460" spc="-110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The labels were converted into a binary matrix for multi-label classification.</a:t>
            </a:r>
          </a:p>
          <a:p>
            <a:pPr algn="just" marL="531256" indent="-265628" lvl="1">
              <a:lnSpc>
                <a:spcPts val="4921"/>
              </a:lnSpc>
              <a:buFont typeface="Arial"/>
              <a:buChar char="•"/>
            </a:pPr>
            <a:r>
              <a:rPr lang="en-US" sz="2460" spc="-110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For t</a:t>
            </a:r>
            <a:r>
              <a:rPr lang="en-US" sz="2460" spc="-110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ransformers, we used the Hugging Face tokenizer with truncation and padding to 512 tokens.</a:t>
            </a:r>
          </a:p>
          <a:p>
            <a:pPr algn="just" marL="531256" indent="-265628" lvl="1">
              <a:lnSpc>
                <a:spcPts val="4921"/>
              </a:lnSpc>
              <a:buFont typeface="Arial"/>
              <a:buChar char="•"/>
            </a:pPr>
            <a:r>
              <a:rPr lang="en-US" sz="2460" spc="-110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Input IDs and attention masks were created, and labels were stored as float arrays.</a:t>
            </a:r>
          </a:p>
          <a:p>
            <a:pPr algn="just" marL="531256" indent="-265628" lvl="1">
              <a:lnSpc>
                <a:spcPts val="4921"/>
              </a:lnSpc>
              <a:buFont typeface="Arial"/>
              <a:buChar char="•"/>
            </a:pPr>
            <a:r>
              <a:rPr lang="en-US" sz="2460" spc="-110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Class i</a:t>
            </a:r>
            <a:r>
              <a:rPr lang="en-US" sz="2460" spc="-110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mbalance was addressed using positive weights and focal loss experiments.</a:t>
            </a:r>
          </a:p>
          <a:p>
            <a:pPr algn="just">
              <a:lnSpc>
                <a:spcPts val="4921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1874" y="0"/>
            <a:ext cx="3626439" cy="10287000"/>
          </a:xfrm>
          <a:custGeom>
            <a:avLst/>
            <a:gdLst/>
            <a:ahLst/>
            <a:cxnLst/>
            <a:rect r="r" b="b" t="t" l="l"/>
            <a:pathLst>
              <a:path h="10287000" w="3626439">
                <a:moveTo>
                  <a:pt x="0" y="0"/>
                </a:moveTo>
                <a:lnTo>
                  <a:pt x="3626439" y="0"/>
                </a:lnTo>
                <a:lnTo>
                  <a:pt x="362643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199255" t="-29022" r="0" b="-290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614375" y="401935"/>
            <a:ext cx="6359323" cy="9267563"/>
            <a:chOff x="0" y="0"/>
            <a:chExt cx="1674883" cy="24408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74883" cy="2440840"/>
            </a:xfrm>
            <a:custGeom>
              <a:avLst/>
              <a:gdLst/>
              <a:ahLst/>
              <a:cxnLst/>
              <a:rect r="r" b="b" t="t" l="l"/>
              <a:pathLst>
                <a:path h="2440840" w="1674883">
                  <a:moveTo>
                    <a:pt x="0" y="0"/>
                  </a:moveTo>
                  <a:lnTo>
                    <a:pt x="1674883" y="0"/>
                  </a:lnTo>
                  <a:lnTo>
                    <a:pt x="1674883" y="2440840"/>
                  </a:lnTo>
                  <a:lnTo>
                    <a:pt x="0" y="24408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1674883" cy="2412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286415" y="600932"/>
            <a:ext cx="12705240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6"/>
              </a:lnSpc>
            </a:pPr>
            <a:r>
              <a:rPr lang="en-US" b="true" sz="5247" spc="-236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TF-IDF and Transformer Input Representation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94636" y="2896266"/>
            <a:ext cx="12488798" cy="5939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4435" indent="-287218" lvl="1">
              <a:lnSpc>
                <a:spcPts val="5321"/>
              </a:lnSpc>
              <a:buFont typeface="Arial"/>
              <a:buChar char="•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For baselines, we extracted features using TF-IDF with unigrams and bigrams.</a:t>
            </a:r>
          </a:p>
          <a:p>
            <a:pPr algn="just" marL="574435" indent="-287218" lvl="1">
              <a:lnSpc>
                <a:spcPts val="5321"/>
              </a:lnSpc>
              <a:buFont typeface="Arial"/>
              <a:buChar char="•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Vocabulary size was limited using min_df, max_df, and max_features.</a:t>
            </a:r>
          </a:p>
          <a:p>
            <a:pPr algn="just" marL="574435" indent="-287218" lvl="1">
              <a:lnSpc>
                <a:spcPts val="5321"/>
              </a:lnSpc>
              <a:buFont typeface="Arial"/>
              <a:buChar char="•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This produced a sparse document–term matrix aligned with the multi-label binary matrix.</a:t>
            </a:r>
          </a:p>
          <a:p>
            <a:pPr algn="just" marL="574435" indent="-287218" lvl="1">
              <a:lnSpc>
                <a:spcPts val="5321"/>
              </a:lnSpc>
              <a:buFont typeface="Arial"/>
              <a:buChar char="•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For transformers, tokenized inputs (input_ids and attention_mask) were used directly.</a:t>
            </a:r>
          </a:p>
          <a:p>
            <a:pPr algn="just" marL="574435" indent="-287218" lvl="1">
              <a:lnSpc>
                <a:spcPts val="5321"/>
              </a:lnSpc>
              <a:buFont typeface="Arial"/>
              <a:buChar char="•"/>
            </a:pPr>
            <a:r>
              <a:rPr lang="en-US" sz="2660" spc="-119">
                <a:solidFill>
                  <a:srgbClr val="D8A25E"/>
                </a:solidFill>
                <a:latin typeface="Montserrat"/>
                <a:ea typeface="Montserrat"/>
                <a:cs typeface="Montserrat"/>
                <a:sym typeface="Montserrat"/>
              </a:rPr>
              <a:t>The transformer learned dense contextual embeddings during fine-tuning.</a:t>
            </a:r>
          </a:p>
          <a:p>
            <a:pPr algn="just">
              <a:lnSpc>
                <a:spcPts val="5321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1F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6979" y="242828"/>
            <a:ext cx="17714042" cy="9801344"/>
            <a:chOff x="0" y="0"/>
            <a:chExt cx="4665427" cy="258142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65427" cy="2581424"/>
            </a:xfrm>
            <a:custGeom>
              <a:avLst/>
              <a:gdLst/>
              <a:ahLst/>
              <a:cxnLst/>
              <a:rect r="r" b="b" t="t" l="l"/>
              <a:pathLst>
                <a:path h="2581424" w="4665427">
                  <a:moveTo>
                    <a:pt x="0" y="0"/>
                  </a:moveTo>
                  <a:lnTo>
                    <a:pt x="4665427" y="0"/>
                  </a:lnTo>
                  <a:lnTo>
                    <a:pt x="4665427" y="2581424"/>
                  </a:lnTo>
                  <a:lnTo>
                    <a:pt x="0" y="25814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D8A25E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4665427" cy="25528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631877" y="400050"/>
            <a:ext cx="7024247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b="true" sz="8000" spc="-360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Model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5494" y="3032758"/>
            <a:ext cx="7913368" cy="6225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87" indent="-226693" lvl="1">
              <a:lnSpc>
                <a:spcPts val="4199"/>
              </a:lnSpc>
              <a:buFont typeface="Arial"/>
              <a:buChar char="•"/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Used TF-IDF features with unigrams and bigrams as input.</a:t>
            </a:r>
          </a:p>
          <a:p>
            <a:pPr algn="just" marL="453387" indent="-226693" lvl="1">
              <a:lnSpc>
                <a:spcPts val="4199"/>
              </a:lnSpc>
              <a:buFont typeface="Arial"/>
              <a:buChar char="•"/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Applied a One-vs-Rest strategy for multi-label classification.</a:t>
            </a:r>
          </a:p>
          <a:p>
            <a:pPr algn="just" marL="453387" indent="-226693" lvl="1">
              <a:lnSpc>
                <a:spcPts val="4199"/>
              </a:lnSpc>
              <a:buFont typeface="Arial"/>
              <a:buChar char="•"/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 1: Logistic Regression with regularization tuned on the validation set.</a:t>
            </a:r>
          </a:p>
          <a:p>
            <a:pPr algn="just" marL="453387" indent="-226693" lvl="1">
              <a:lnSpc>
                <a:spcPts val="4199"/>
              </a:lnSpc>
              <a:buFont typeface="Arial"/>
              <a:buChar char="•"/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 2: Random Forest with parameters such as number of trees and depth tuned for best performance.</a:t>
            </a:r>
          </a:p>
          <a:p>
            <a:pPr algn="just" marL="453387" indent="-226693" lvl="1">
              <a:lnSpc>
                <a:spcPts val="4199"/>
              </a:lnSpc>
              <a:buFont typeface="Arial"/>
              <a:buChar char="•"/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Labels represented as a binary matrix using MultiLabelBinarizer.</a:t>
            </a:r>
          </a:p>
          <a:p>
            <a:pPr algn="just" marL="453387" indent="-226693" lvl="1">
              <a:lnSpc>
                <a:spcPts val="4199"/>
              </a:lnSpc>
              <a:buFont typeface="Arial"/>
              <a:buChar char="•"/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Evaluated on Micro-F1, Precision, and Recall metrics.</a:t>
            </a:r>
          </a:p>
          <a:p>
            <a:pPr algn="just">
              <a:lnSpc>
                <a:spcPts val="41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331659" y="3032758"/>
            <a:ext cx="8292554" cy="570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87" indent="-226693" lvl="1">
              <a:lnSpc>
                <a:spcPts val="4199"/>
              </a:lnSpc>
              <a:buFont typeface="Arial"/>
              <a:buChar char="•"/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Fine-tuned BERT (bert-base-uncased), RoBERTa (roberta-base), LegalBERT (nlpaueb/legal-bert-base-uncased) for legal domain adaptation.</a:t>
            </a:r>
          </a:p>
          <a:p>
            <a:pPr algn="just" marL="453387" indent="-226693" lvl="1">
              <a:lnSpc>
                <a:spcPts val="4199"/>
              </a:lnSpc>
              <a:buFont typeface="Arial"/>
              <a:buChar char="•"/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All models used a 41-label classification head.</a:t>
            </a:r>
          </a:p>
          <a:p>
            <a:pPr algn="just" marL="453387" indent="-226693" lvl="1">
              <a:lnSpc>
                <a:spcPts val="4199"/>
              </a:lnSpc>
              <a:buFont typeface="Arial"/>
              <a:buChar char="•"/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Tokenized with Hugging Face AutoTokenizer, truncated/padded to 512 tokens.</a:t>
            </a:r>
          </a:p>
          <a:p>
            <a:pPr algn="just" marL="453387" indent="-226693" lvl="1">
              <a:lnSpc>
                <a:spcPts val="4199"/>
              </a:lnSpc>
              <a:buFont typeface="Arial"/>
              <a:buChar char="•"/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Optimized with AdamW, warmup scheduling, and gradient clipping and early stopping.  </a:t>
            </a:r>
          </a:p>
          <a:p>
            <a:pPr algn="just" marL="453387" indent="-226693" lvl="1">
              <a:lnSpc>
                <a:spcPts val="4199"/>
              </a:lnSpc>
              <a:buFont typeface="Arial"/>
              <a:buChar char="•"/>
            </a:pPr>
            <a:r>
              <a:rPr lang="en-US" b="true" sz="2099" spc="-94">
                <a:solidFill>
                  <a:srgbClr val="D8A2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Applied focal loss or BCEWithLogitsLoss to handle class imbalance.</a:t>
            </a:r>
          </a:p>
          <a:p>
            <a:pPr algn="just">
              <a:lnSpc>
                <a:spcPts val="4199"/>
              </a:lnSpc>
            </a:pPr>
          </a:p>
        </p:txBody>
      </p:sp>
      <p:sp>
        <p:nvSpPr>
          <p:cNvPr name="AutoShape 8" id="8"/>
          <p:cNvSpPr/>
          <p:nvPr/>
        </p:nvSpPr>
        <p:spPr>
          <a:xfrm flipV="true">
            <a:off x="9144000" y="2771889"/>
            <a:ext cx="0" cy="6486411"/>
          </a:xfrm>
          <a:prstGeom prst="line">
            <a:avLst/>
          </a:prstGeom>
          <a:ln cap="flat" w="19050">
            <a:solidFill>
              <a:srgbClr val="D8A25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406306" y="1906804"/>
            <a:ext cx="7024247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0"/>
              </a:lnSpc>
            </a:pPr>
            <a:r>
              <a:rPr lang="en-US" b="true" sz="4400" spc="-198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Baseline Models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15481" y="1906804"/>
            <a:ext cx="7024247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0"/>
              </a:lnSpc>
            </a:pPr>
            <a:r>
              <a:rPr lang="en-US" b="true" sz="4400" spc="-198">
                <a:solidFill>
                  <a:srgbClr val="D8A25E"/>
                </a:solidFill>
                <a:latin typeface="Droid Serif Bold"/>
                <a:ea typeface="Droid Serif Bold"/>
                <a:cs typeface="Droid Serif Bold"/>
                <a:sym typeface="Droid Serif Bold"/>
              </a:rPr>
              <a:t>Transformers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DAGv9VQQ4oc</dc:identifier>
  <dcterms:modified xsi:type="dcterms:W3CDTF">2011-08-01T06:04:30Z</dcterms:modified>
  <cp:revision>1</cp:revision>
  <dc:title>NLP Project ppt</dc:title>
</cp:coreProperties>
</file>

<file path=docProps/thumbnail.jpeg>
</file>